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57" r:id="rId3"/>
    <p:sldId id="258" r:id="rId4"/>
    <p:sldId id="259" r:id="rId5"/>
    <p:sldId id="270" r:id="rId6"/>
    <p:sldId id="271" r:id="rId7"/>
    <p:sldId id="260" r:id="rId8"/>
    <p:sldId id="261" r:id="rId9"/>
    <p:sldId id="262" r:id="rId10"/>
    <p:sldId id="263" r:id="rId11"/>
    <p:sldId id="264" r:id="rId12"/>
    <p:sldId id="265" r:id="rId13"/>
    <p:sldId id="266" r:id="rId14"/>
    <p:sldId id="267"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2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19.05.2014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152406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19.05.2014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01662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19.05.2014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72503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19.05.2014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815116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19.05.2014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87039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0"/>
          </p:nvPr>
        </p:nvSpPr>
        <p:spPr/>
        <p:txBody>
          <a:bodyPr/>
          <a:lstStyle/>
          <a:p>
            <a:fld id="{5B106E36-FD25-4E2D-B0AA-010F637433A0}" type="datetimeFigureOut">
              <a:rPr lang="ru-RU" smtClean="0"/>
              <a:pPr/>
              <a:t>19.05.2014</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808512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Date Placeholder 1"/>
          <p:cNvSpPr>
            <a:spLocks noGrp="1"/>
          </p:cNvSpPr>
          <p:nvPr>
            <p:ph type="dt" sz="half" idx="10"/>
          </p:nvPr>
        </p:nvSpPr>
        <p:spPr/>
        <p:txBody>
          <a:bodyPr/>
          <a:lstStyle/>
          <a:p>
            <a:fld id="{5B106E36-FD25-4E2D-B0AA-010F637433A0}" type="datetimeFigureOut">
              <a:rPr lang="ru-RU" smtClean="0"/>
              <a:pPr/>
              <a:t>19.05.2014</a:t>
            </a:fld>
            <a:endParaRPr lang="ru-RU"/>
          </a:p>
        </p:txBody>
      </p:sp>
      <p:sp>
        <p:nvSpPr>
          <p:cNvPr id="11" name="Footer Placeholder 10"/>
          <p:cNvSpPr>
            <a:spLocks noGrp="1"/>
          </p:cNvSpPr>
          <p:nvPr>
            <p:ph type="ftr" sz="quarter" idx="11"/>
          </p:nvPr>
        </p:nvSpPr>
        <p:spPr/>
        <p:txBody>
          <a:bodyPr/>
          <a:lstStyle/>
          <a:p>
            <a:endParaRPr lang="ru-RU"/>
          </a:p>
        </p:txBody>
      </p:sp>
      <p:sp>
        <p:nvSpPr>
          <p:cNvPr id="12" name="Slide Number Placeholder 11"/>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124991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2" name="Date Placeholder 1"/>
          <p:cNvSpPr>
            <a:spLocks noGrp="1"/>
          </p:cNvSpPr>
          <p:nvPr>
            <p:ph type="dt" sz="half" idx="10"/>
          </p:nvPr>
        </p:nvSpPr>
        <p:spPr/>
        <p:txBody>
          <a:bodyPr/>
          <a:lstStyle/>
          <a:p>
            <a:fld id="{5B106E36-FD25-4E2D-B0AA-010F637433A0}" type="datetimeFigureOut">
              <a:rPr lang="ru-RU" smtClean="0"/>
              <a:pPr/>
              <a:t>19.05.2014</a:t>
            </a:fld>
            <a:endParaRPr lang="ru-RU"/>
          </a:p>
        </p:txBody>
      </p:sp>
      <p:sp>
        <p:nvSpPr>
          <p:cNvPr id="7" name="Footer Placeholder 6"/>
          <p:cNvSpPr>
            <a:spLocks noGrp="1"/>
          </p:cNvSpPr>
          <p:nvPr>
            <p:ph type="ftr" sz="quarter" idx="11"/>
          </p:nvPr>
        </p:nvSpPr>
        <p:spPr/>
        <p:txBody>
          <a:bodyPr/>
          <a:lstStyle/>
          <a:p>
            <a:endParaRPr lang="ru-RU"/>
          </a:p>
        </p:txBody>
      </p:sp>
      <p:sp>
        <p:nvSpPr>
          <p:cNvPr id="8" name="Slide Number Placeholder 7"/>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271926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106E36-FD25-4E2D-B0AA-010F637433A0}" type="datetimeFigureOut">
              <a:rPr lang="ru-RU" smtClean="0"/>
              <a:pPr/>
              <a:t>19.05.2014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292678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ru-RU" smtClean="0"/>
              <a:t>Образец заголовка</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5B106E36-FD25-4E2D-B0AA-010F637433A0}" type="datetimeFigureOut">
              <a:rPr lang="ru-RU" smtClean="0"/>
              <a:pPr/>
              <a:t>19.05.2014</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514639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5B106E36-FD25-4E2D-B0AA-010F637433A0}" type="datetimeFigureOut">
              <a:rPr lang="ru-RU" smtClean="0"/>
              <a:pPr/>
              <a:t>19.05.2014</a:t>
            </a:fld>
            <a:endParaRPr lang="ru-RU"/>
          </a:p>
        </p:txBody>
      </p:sp>
      <p:sp>
        <p:nvSpPr>
          <p:cNvPr id="9" name="Footer Placeholder 8"/>
          <p:cNvSpPr>
            <a:spLocks noGrp="1"/>
          </p:cNvSpPr>
          <p:nvPr>
            <p:ph type="ftr" sz="quarter" idx="11"/>
          </p:nvPr>
        </p:nvSpPr>
        <p:spPr>
          <a:xfrm>
            <a:off x="2624326" y="6356351"/>
            <a:ext cx="4433638" cy="365125"/>
          </a:xfrm>
        </p:spPr>
        <p:txBody>
          <a:bodyPr/>
          <a:lstStyle/>
          <a:p>
            <a:endParaRPr lang="ru-RU"/>
          </a:p>
        </p:txBody>
      </p:sp>
      <p:sp>
        <p:nvSpPr>
          <p:cNvPr id="10" name="Slide Number Placeholder 9"/>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986656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5B106E36-FD25-4E2D-B0AA-010F637433A0}" type="datetimeFigureOut">
              <a:rPr lang="ru-RU" smtClean="0"/>
              <a:pPr/>
              <a:t>19.05.2014</a:t>
            </a:fld>
            <a:endParaRPr lang="ru-RU"/>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38243287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economy.gov.ru/" TargetMode="External"/><Relationship Id="rId1" Type="http://schemas.openxmlformats.org/officeDocument/2006/relationships/slideLayout" Target="../slideLayouts/slideLayout7.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179512" y="260648"/>
            <a:ext cx="6912768" cy="1215717"/>
          </a:xfrm>
          <a:prstGeom prst="rect">
            <a:avLst/>
          </a:prstGeom>
        </p:spPr>
        <p:txBody>
          <a:bodyPr wrap="square">
            <a:spAutoFit/>
          </a:bodyPr>
          <a:lstStyle/>
          <a:p>
            <a:r>
              <a:rPr lang="ru-RU" sz="3400" dirty="0" smtClean="0">
                <a:solidFill>
                  <a:schemeClr val="tx1">
                    <a:lumMod val="85000"/>
                    <a:lumOff val="15000"/>
                  </a:schemeClr>
                </a:solidFill>
                <a:effectLst>
                  <a:outerShdw blurRad="38100" dist="38100" dir="2700000" algn="tl">
                    <a:srgbClr val="000000">
                      <a:alpha val="43137"/>
                    </a:srgbClr>
                  </a:outerShdw>
                </a:effectLst>
              </a:rPr>
              <a:t>Быков Владимир Леонидович</a:t>
            </a:r>
          </a:p>
          <a:p>
            <a:endParaRPr lang="ru-RU" dirty="0" smtClean="0">
              <a:effectLst>
                <a:outerShdw blurRad="38100" dist="38100" dir="2700000" algn="tl">
                  <a:srgbClr val="000000">
                    <a:alpha val="43137"/>
                  </a:srgbClr>
                </a:outerShdw>
              </a:effectLst>
            </a:endParaRPr>
          </a:p>
          <a:p>
            <a:r>
              <a:rPr lang="ru-RU" sz="2100" dirty="0" smtClean="0">
                <a:solidFill>
                  <a:schemeClr val="tx1">
                    <a:lumMod val="85000"/>
                    <a:lumOff val="15000"/>
                  </a:schemeClr>
                </a:solidFill>
                <a:effectLst>
                  <a:outerShdw blurRad="38100" dist="38100" dir="2700000" algn="tl">
                    <a:srgbClr val="000000">
                      <a:alpha val="43137"/>
                    </a:srgbClr>
                  </a:outerShdw>
                </a:effectLst>
              </a:rPr>
              <a:t>Директор СРО НП «Балтийский строительный комплекс»</a:t>
            </a:r>
          </a:p>
        </p:txBody>
      </p:sp>
      <p:sp>
        <p:nvSpPr>
          <p:cNvPr id="3" name="Прямоугольник 2"/>
          <p:cNvSpPr/>
          <p:nvPr/>
        </p:nvSpPr>
        <p:spPr>
          <a:xfrm>
            <a:off x="214699" y="3140968"/>
            <a:ext cx="8758212" cy="1754326"/>
          </a:xfrm>
          <a:prstGeom prst="rect">
            <a:avLst/>
          </a:prstGeom>
          <a:noFill/>
        </p:spPr>
        <p:txBody>
          <a:bodyPr wrap="square">
            <a:spAutoFit/>
          </a:bodyPr>
          <a:lstStyle/>
          <a:p>
            <a:pPr algn="ctr"/>
            <a:r>
              <a:rPr lang="ru-RU" sz="5400" dirty="0" smtClean="0">
                <a:solidFill>
                  <a:schemeClr val="tx1">
                    <a:lumMod val="85000"/>
                    <a:lumOff val="15000"/>
                  </a:schemeClr>
                </a:solidFill>
                <a:effectLst>
                  <a:outerShdw blurRad="38100" dist="38100" dir="2700000" algn="tl">
                    <a:srgbClr val="000000">
                      <a:alpha val="43137"/>
                    </a:srgbClr>
                  </a:outerShdw>
                </a:effectLst>
                <a:latin typeface="+mj-lt"/>
              </a:rPr>
              <a:t>«</a:t>
            </a:r>
            <a:r>
              <a:rPr lang="ru-RU" sz="5400" dirty="0" smtClean="0">
                <a:effectLst>
                  <a:outerShdw blurRad="38100" dist="38100" dir="2700000" algn="tl">
                    <a:srgbClr val="000000">
                      <a:alpha val="43137"/>
                    </a:srgbClr>
                  </a:outerShdw>
                </a:effectLst>
                <a:latin typeface="+mj-lt"/>
              </a:rPr>
              <a:t>Схема участия в электронных торгах</a:t>
            </a:r>
            <a:r>
              <a:rPr lang="ru-RU" sz="5400" dirty="0" smtClean="0">
                <a:solidFill>
                  <a:schemeClr val="tx1">
                    <a:lumMod val="85000"/>
                    <a:lumOff val="15000"/>
                  </a:schemeClr>
                </a:solidFill>
                <a:effectLst>
                  <a:outerShdw blurRad="38100" dist="38100" dir="2700000" algn="tl">
                    <a:srgbClr val="000000">
                      <a:alpha val="43137"/>
                    </a:srgbClr>
                  </a:outerShdw>
                </a:effectLst>
                <a:latin typeface="+mj-lt"/>
              </a:rPr>
              <a:t>»</a:t>
            </a:r>
            <a:endParaRPr lang="ru-RU" sz="5400" dirty="0">
              <a:solidFill>
                <a:schemeClr val="tx1">
                  <a:lumMod val="85000"/>
                  <a:lumOff val="15000"/>
                </a:schemeClr>
              </a:solidFill>
              <a:effectLst>
                <a:outerShdw blurRad="38100" dist="38100" dir="2700000" algn="tl">
                  <a:srgbClr val="000000">
                    <a:alpha val="43137"/>
                  </a:srgbClr>
                </a:outerShdw>
              </a:effectLst>
              <a:latin typeface="+mj-lt"/>
            </a:endParaRPr>
          </a:p>
        </p:txBody>
      </p:sp>
      <p:pic>
        <p:nvPicPr>
          <p:cNvPr id="7" name="Picture 48" descr="C:\Users\123\Desktop\Безимени-1.png"/>
          <p:cNvPicPr>
            <a:picLocks noChangeAspect="1" noChangeArrowheads="1"/>
          </p:cNvPicPr>
          <p:nvPr/>
        </p:nvPicPr>
        <p:blipFill>
          <a:blip r:embed="rId2" cstate="print"/>
          <a:srcRect/>
          <a:stretch>
            <a:fillRect/>
          </a:stretch>
        </p:blipFill>
        <p:spPr bwMode="auto">
          <a:xfrm>
            <a:off x="-396552" y="5301208"/>
            <a:ext cx="2349500" cy="1392238"/>
          </a:xfrm>
          <a:prstGeom prst="rect">
            <a:avLst/>
          </a:prstGeom>
          <a:ln>
            <a:noFill/>
          </a:ln>
          <a:effectLst>
            <a:outerShdw blurRad="292100" dist="139700" dir="2700000" algn="tl" rotWithShape="0">
              <a:srgbClr val="333333">
                <a:alpha val="26000"/>
              </a:srgbClr>
            </a:outerShdw>
          </a:effectLst>
        </p:spPr>
      </p:pic>
      <p:pic>
        <p:nvPicPr>
          <p:cNvPr id="5" name="Picture 2" descr="C:\Documents and Settings\ASU\Рабочий стол\быков.jpg"/>
          <p:cNvPicPr>
            <a:picLocks noChangeAspect="1" noChangeArrowheads="1"/>
          </p:cNvPicPr>
          <p:nvPr/>
        </p:nvPicPr>
        <p:blipFill>
          <a:blip r:embed="rId3" cstate="print"/>
          <a:srcRect l="4545" b="15151"/>
          <a:stretch>
            <a:fillRect/>
          </a:stretch>
        </p:blipFill>
        <p:spPr bwMode="auto">
          <a:xfrm>
            <a:off x="7236296" y="260648"/>
            <a:ext cx="1728192" cy="23042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454644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7824" y="764704"/>
            <a:ext cx="5616624" cy="5170646"/>
          </a:xfrm>
          <a:prstGeom prst="rect">
            <a:avLst/>
          </a:prstGeom>
          <a:noFill/>
        </p:spPr>
        <p:txBody>
          <a:bodyPr wrap="square" rtlCol="0">
            <a:spAutoFit/>
          </a:bodyPr>
          <a:lstStyle/>
          <a:p>
            <a:pPr algn="ctr"/>
            <a:r>
              <a:rPr lang="ru-RU" sz="2200" b="1" dirty="0" smtClean="0"/>
              <a:t>Подача заявки на тендер</a:t>
            </a:r>
          </a:p>
          <a:p>
            <a:endParaRPr lang="ru-RU" sz="2200" dirty="0" smtClean="0"/>
          </a:p>
          <a:p>
            <a:pPr algn="just">
              <a:buFont typeface="Arial" pitchFamily="34" charset="0"/>
              <a:buChar char="•"/>
            </a:pPr>
            <a:r>
              <a:rPr lang="ru-RU" sz="2200" dirty="0" smtClean="0"/>
              <a:t> Заявки на тендер принимаются не менее 7 дней, если начальная цена тендера не более 3 млн рублей, и не менее 20 дней, если сумма тендера выше 3 млн рублей.</a:t>
            </a:r>
          </a:p>
          <a:p>
            <a:pPr algn="just">
              <a:buFont typeface="Arial" pitchFamily="34" charset="0"/>
              <a:buChar char="•"/>
            </a:pPr>
            <a:endParaRPr lang="ru-RU" sz="2200" dirty="0" smtClean="0"/>
          </a:p>
          <a:p>
            <a:pPr algn="just">
              <a:buFont typeface="Arial" pitchFamily="34" charset="0"/>
              <a:buChar char="•"/>
            </a:pPr>
            <a:r>
              <a:rPr lang="ru-RU" sz="2200" dirty="0" smtClean="0"/>
              <a:t> Подавать заявку лучше всего в последние 5 дней до окончания приема (когда заказчик не имеет права менять конкурсную документацию).</a:t>
            </a:r>
          </a:p>
          <a:p>
            <a:pPr algn="just">
              <a:buFont typeface="Arial" pitchFamily="34" charset="0"/>
              <a:buChar char="•"/>
            </a:pPr>
            <a:endParaRPr lang="ru-RU" sz="2200" dirty="0" smtClean="0"/>
          </a:p>
          <a:p>
            <a:pPr algn="just">
              <a:buFont typeface="Arial" pitchFamily="34" charset="0"/>
              <a:buChar char="•"/>
            </a:pPr>
            <a:r>
              <a:rPr lang="ru-RU" sz="2200" dirty="0" smtClean="0"/>
              <a:t> Отозвать заявку можно в любой момент, обратившись к оператору торговой площадки.</a:t>
            </a:r>
            <a:endParaRPr lang="ru-RU" sz="2200" dirty="0"/>
          </a:p>
        </p:txBody>
      </p:sp>
      <p:pic>
        <p:nvPicPr>
          <p:cNvPr id="5122" name="Picture 2" descr="Clock Clip Art"/>
          <p:cNvPicPr>
            <a:picLocks noChangeAspect="1" noChangeArrowheads="1"/>
          </p:cNvPicPr>
          <p:nvPr/>
        </p:nvPicPr>
        <p:blipFill>
          <a:blip r:embed="rId2" cstate="print"/>
          <a:srcRect/>
          <a:stretch>
            <a:fillRect/>
          </a:stretch>
        </p:blipFill>
        <p:spPr bwMode="auto">
          <a:xfrm>
            <a:off x="251520" y="1052736"/>
            <a:ext cx="2065411" cy="2037872"/>
          </a:xfrm>
          <a:prstGeom prst="rect">
            <a:avLst/>
          </a:prstGeom>
          <a:noFill/>
        </p:spPr>
      </p:pic>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3808" y="764704"/>
            <a:ext cx="5760640" cy="4832092"/>
          </a:xfrm>
          <a:prstGeom prst="rect">
            <a:avLst/>
          </a:prstGeom>
          <a:noFill/>
        </p:spPr>
        <p:txBody>
          <a:bodyPr wrap="square" rtlCol="0">
            <a:spAutoFit/>
          </a:bodyPr>
          <a:lstStyle/>
          <a:p>
            <a:pPr algn="ctr"/>
            <a:r>
              <a:rPr lang="ru-RU" sz="2200" b="1" dirty="0" smtClean="0"/>
              <a:t>Аукцион</a:t>
            </a:r>
          </a:p>
          <a:p>
            <a:pPr algn="ctr"/>
            <a:endParaRPr lang="ru-RU" sz="2200" b="1" dirty="0" smtClean="0"/>
          </a:p>
          <a:p>
            <a:pPr algn="just">
              <a:buFont typeface="Arial" pitchFamily="34" charset="0"/>
              <a:buChar char="•"/>
            </a:pPr>
            <a:r>
              <a:rPr lang="ru-RU" sz="2200" dirty="0" smtClean="0"/>
              <a:t> Допущенные участники в день и в час, указанные в извещении и аукционной документации, принимают участие в подаче ценовых предложений.</a:t>
            </a:r>
          </a:p>
          <a:p>
            <a:pPr algn="just">
              <a:buFont typeface="Arial" pitchFamily="34" charset="0"/>
              <a:buChar char="•"/>
            </a:pPr>
            <a:endParaRPr lang="ru-RU" sz="2200" dirty="0" smtClean="0"/>
          </a:p>
          <a:p>
            <a:pPr algn="just">
              <a:buFont typeface="Arial" pitchFamily="34" charset="0"/>
              <a:buChar char="•"/>
            </a:pPr>
            <a:r>
              <a:rPr lang="ru-RU" sz="2200" dirty="0" smtClean="0"/>
              <a:t> Ценовые предложения подаются в пределах шага аукциона, который составляет 0,5 – 5 % начальной (максимальной) цены контракта.</a:t>
            </a:r>
          </a:p>
          <a:p>
            <a:pPr algn="just">
              <a:buFont typeface="Arial" pitchFamily="34" charset="0"/>
              <a:buChar char="•"/>
            </a:pPr>
            <a:endParaRPr lang="ru-RU" sz="2200" dirty="0" smtClean="0"/>
          </a:p>
          <a:p>
            <a:pPr algn="just">
              <a:buFont typeface="Arial" pitchFamily="34" charset="0"/>
              <a:buChar char="•"/>
            </a:pPr>
            <a:r>
              <a:rPr lang="ru-RU" sz="2200" dirty="0" smtClean="0"/>
              <a:t> После каждого поданного ценового предложения электронный аукцион продлевается на 10 минут.</a:t>
            </a:r>
            <a:endParaRPr lang="ru-RU" sz="2200" dirty="0"/>
          </a:p>
        </p:txBody>
      </p:sp>
      <p:pic>
        <p:nvPicPr>
          <p:cNvPr id="4098" name="Picture 2" descr="Judge Hammer Clip Art"/>
          <p:cNvPicPr>
            <a:picLocks noChangeAspect="1" noChangeArrowheads="1"/>
          </p:cNvPicPr>
          <p:nvPr/>
        </p:nvPicPr>
        <p:blipFill>
          <a:blip r:embed="rId2" cstate="print"/>
          <a:srcRect/>
          <a:stretch>
            <a:fillRect/>
          </a:stretch>
        </p:blipFill>
        <p:spPr bwMode="auto">
          <a:xfrm>
            <a:off x="107504" y="1340768"/>
            <a:ext cx="2435563" cy="1656184"/>
          </a:xfrm>
          <a:prstGeom prst="rect">
            <a:avLst/>
          </a:prstGeom>
          <a:noFill/>
          <a:effectLst>
            <a:outerShdw blurRad="279400" dist="38100" dir="2700000" sx="102000" sy="102000" algn="tl" rotWithShape="0">
              <a:schemeClr val="bg1">
                <a:alpha val="72000"/>
              </a:schemeClr>
            </a:outerShdw>
          </a:effectLst>
        </p:spPr>
      </p:pic>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15816" y="787067"/>
            <a:ext cx="5760640" cy="3477875"/>
          </a:xfrm>
          <a:prstGeom prst="rect">
            <a:avLst/>
          </a:prstGeom>
          <a:noFill/>
        </p:spPr>
        <p:txBody>
          <a:bodyPr wrap="square" rtlCol="0">
            <a:spAutoFit/>
          </a:bodyPr>
          <a:lstStyle/>
          <a:p>
            <a:pPr algn="ctr"/>
            <a:r>
              <a:rPr lang="ru-RU" sz="2200" b="1" dirty="0" smtClean="0"/>
              <a:t>Подведение итогов аукциона</a:t>
            </a:r>
          </a:p>
          <a:p>
            <a:endParaRPr lang="ru-RU" sz="2200" dirty="0" smtClean="0"/>
          </a:p>
          <a:p>
            <a:pPr algn="just">
              <a:buFont typeface="Arial" pitchFamily="34" charset="0"/>
              <a:buChar char="•"/>
            </a:pPr>
            <a:r>
              <a:rPr lang="ru-RU" sz="2200" dirty="0" smtClean="0"/>
              <a:t> Комиссия рассматривает вторые части заявок электронного аукциона всех участников и принимает решение о победителе.</a:t>
            </a:r>
          </a:p>
          <a:p>
            <a:pPr algn="just">
              <a:buFont typeface="Arial" pitchFamily="34" charset="0"/>
              <a:buChar char="•"/>
            </a:pPr>
            <a:endParaRPr lang="ru-RU" sz="2200" dirty="0" smtClean="0"/>
          </a:p>
          <a:p>
            <a:pPr algn="just">
              <a:buFont typeface="Arial" pitchFamily="34" charset="0"/>
              <a:buChar char="•"/>
            </a:pPr>
            <a:r>
              <a:rPr lang="ru-RU" sz="2200" dirty="0" smtClean="0"/>
              <a:t> Формируется протокол подведения итогов, а компании – победителю направляется проект контракта в электронном виде.</a:t>
            </a:r>
          </a:p>
        </p:txBody>
      </p:sp>
      <p:pic>
        <p:nvPicPr>
          <p:cNvPr id="3074" name="Picture 2" descr="Wavy Checkered Flag Clip Art"/>
          <p:cNvPicPr>
            <a:picLocks noChangeAspect="1" noChangeArrowheads="1"/>
          </p:cNvPicPr>
          <p:nvPr/>
        </p:nvPicPr>
        <p:blipFill>
          <a:blip r:embed="rId2" cstate="print"/>
          <a:srcRect/>
          <a:stretch>
            <a:fillRect/>
          </a:stretch>
        </p:blipFill>
        <p:spPr bwMode="auto">
          <a:xfrm>
            <a:off x="20198" y="1052736"/>
            <a:ext cx="2476268" cy="2607984"/>
          </a:xfrm>
          <a:prstGeom prst="rect">
            <a:avLst/>
          </a:prstGeom>
          <a:noFill/>
          <a:effectLst>
            <a:outerShdw dist="50800" dir="5400000" algn="ctr" rotWithShape="0">
              <a:schemeClr val="bg1">
                <a:alpha val="79000"/>
              </a:schemeClr>
            </a:outerShdw>
          </a:effectLst>
        </p:spPr>
      </p:pic>
    </p:spTree>
  </p:cSld>
  <p:clrMapOvr>
    <a:masterClrMapping/>
  </p:clrMapOvr>
  <mc:AlternateContent xmlns:mc="http://schemas.openxmlformats.org/markup-compatibility/2006" xmlns:p14="http://schemas.microsoft.com/office/powerpoint/2010/main">
    <mc:Choice Requires="p14">
      <p:transition spd="slow" p14:dur="1500">
        <p14:warp dir="i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3808" y="836712"/>
            <a:ext cx="5832648" cy="5170646"/>
          </a:xfrm>
          <a:prstGeom prst="rect">
            <a:avLst/>
          </a:prstGeom>
          <a:noFill/>
        </p:spPr>
        <p:txBody>
          <a:bodyPr wrap="square" rtlCol="0">
            <a:spAutoFit/>
          </a:bodyPr>
          <a:lstStyle/>
          <a:p>
            <a:pPr algn="ctr"/>
            <a:r>
              <a:rPr lang="ru-RU" sz="2200" b="1" dirty="0" smtClean="0"/>
              <a:t>Денежное обеспечение контракта</a:t>
            </a:r>
          </a:p>
          <a:p>
            <a:pPr algn="ctr"/>
            <a:endParaRPr lang="ru-RU" sz="2200" b="1" dirty="0" smtClean="0"/>
          </a:p>
          <a:p>
            <a:r>
              <a:rPr lang="ru-RU" sz="2200" b="1" i="1" dirty="0" smtClean="0"/>
              <a:t>При заключении </a:t>
            </a:r>
            <a:r>
              <a:rPr lang="ru-RU" sz="2200" b="1" i="1" dirty="0" err="1" smtClean="0"/>
              <a:t>госконтракта</a:t>
            </a:r>
            <a:r>
              <a:rPr lang="ru-RU" sz="2200" b="1" i="1" dirty="0" smtClean="0"/>
              <a:t> необходимо:</a:t>
            </a:r>
          </a:p>
          <a:p>
            <a:endParaRPr lang="ru-RU" sz="2200" dirty="0" smtClean="0"/>
          </a:p>
          <a:p>
            <a:pPr algn="just">
              <a:buFont typeface="Arial" pitchFamily="34" charset="0"/>
              <a:buChar char="•"/>
            </a:pPr>
            <a:r>
              <a:rPr lang="ru-RU" sz="2200" dirty="0" smtClean="0"/>
              <a:t> Либо перевести денежное обеспечение исполнения контракта (до 30 % начальной цены контракта: устанавливается заказчиком и прописывается в извещении к электронному аукциону).</a:t>
            </a:r>
          </a:p>
          <a:p>
            <a:pPr algn="just">
              <a:buFont typeface="Arial" pitchFamily="34" charset="0"/>
              <a:buChar char="•"/>
            </a:pPr>
            <a:endParaRPr lang="ru-RU" sz="2200" dirty="0" smtClean="0"/>
          </a:p>
          <a:p>
            <a:pPr algn="just">
              <a:buFont typeface="Arial" pitchFamily="34" charset="0"/>
              <a:buChar char="•"/>
            </a:pPr>
            <a:r>
              <a:rPr lang="ru-RU" sz="2200" dirty="0" smtClean="0"/>
              <a:t> Либо предоставить банковскую гарантию, указав условия </a:t>
            </a:r>
            <a:r>
              <a:rPr lang="ru-RU" sz="2200" dirty="0" err="1" smtClean="0"/>
              <a:t>госконтракта</a:t>
            </a:r>
            <a:r>
              <a:rPr lang="ru-RU" sz="2200" dirty="0" smtClean="0"/>
              <a:t>. Копия банковской гарантии подписывается ЭЦП и прикрепляется на электронной торговой площадке.</a:t>
            </a:r>
          </a:p>
        </p:txBody>
      </p:sp>
      <p:pic>
        <p:nvPicPr>
          <p:cNvPr id="2050" name="Picture 2" descr="Bag Of Money Clip Art"/>
          <p:cNvPicPr>
            <a:picLocks noChangeAspect="1" noChangeArrowheads="1"/>
          </p:cNvPicPr>
          <p:nvPr/>
        </p:nvPicPr>
        <p:blipFill>
          <a:blip r:embed="rId2" cstate="print"/>
          <a:srcRect/>
          <a:stretch>
            <a:fillRect/>
          </a:stretch>
        </p:blipFill>
        <p:spPr bwMode="auto">
          <a:xfrm>
            <a:off x="323528" y="3423850"/>
            <a:ext cx="1728192" cy="2221961"/>
          </a:xfrm>
          <a:prstGeom prst="rect">
            <a:avLst/>
          </a:prstGeom>
          <a:noFill/>
          <a:effectLst>
            <a:outerShdw blurRad="50800" dist="50800" dir="5400000" algn="ctr" rotWithShape="0">
              <a:schemeClr val="bg1"/>
            </a:outerShdw>
          </a:effectLst>
        </p:spPr>
      </p:pic>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3808" y="764704"/>
            <a:ext cx="5688632" cy="3139321"/>
          </a:xfrm>
          <a:prstGeom prst="rect">
            <a:avLst/>
          </a:prstGeom>
          <a:noFill/>
        </p:spPr>
        <p:txBody>
          <a:bodyPr wrap="square" rtlCol="0">
            <a:spAutoFit/>
          </a:bodyPr>
          <a:lstStyle/>
          <a:p>
            <a:pPr algn="ctr"/>
            <a:r>
              <a:rPr lang="ru-RU" sz="2200" b="1" dirty="0" smtClean="0"/>
              <a:t>Выполнение и оплата заказа</a:t>
            </a:r>
          </a:p>
          <a:p>
            <a:endParaRPr lang="ru-RU" sz="2200" dirty="0" smtClean="0"/>
          </a:p>
          <a:p>
            <a:pPr algn="just"/>
            <a:r>
              <a:rPr lang="ru-RU" sz="2200" dirty="0" smtClean="0"/>
              <a:t>Победив в конкурсе, компания приступает к выполнению работ. Время и способ оплаты указаны в конкурсной документации. </a:t>
            </a:r>
          </a:p>
          <a:p>
            <a:pPr algn="just"/>
            <a:endParaRPr lang="ru-RU" sz="2200" dirty="0" smtClean="0"/>
          </a:p>
          <a:p>
            <a:pPr algn="just"/>
            <a:r>
              <a:rPr lang="ru-RU" sz="2200" dirty="0" smtClean="0"/>
              <a:t>При этом фирмы, не справившиеся с заказом, рискуют попасть в Реестр недобросовестных поставщиков.</a:t>
            </a:r>
          </a:p>
        </p:txBody>
      </p:sp>
      <p:pic>
        <p:nvPicPr>
          <p:cNvPr id="1026" name="Picture 2" descr="http://us.cdn1.123rf.com/168nwm/ratoca/ratoca1112/ratoca111200428/11821823-%D0%9E%D0%BF%D0%BB%D0%B0%D1%82%D0%B0-%D0%B7%D0%BD%D0%B0%D1%87%D0%BA%D0%BE%D0%BC-%D0%B2-%D0%B2%D0%B8%D0%B4%D0%B5-%D0%BA%D1%80%D1%83%D0%B3%D0%B0.jpg"/>
          <p:cNvPicPr>
            <a:picLocks noChangeAspect="1" noChangeArrowheads="1"/>
          </p:cNvPicPr>
          <p:nvPr/>
        </p:nvPicPr>
        <p:blipFill>
          <a:blip r:embed="rId2" cstate="print"/>
          <a:srcRect/>
          <a:stretch>
            <a:fillRect/>
          </a:stretch>
        </p:blipFill>
        <p:spPr bwMode="auto">
          <a:xfrm>
            <a:off x="323528" y="980728"/>
            <a:ext cx="2016224" cy="2016224"/>
          </a:xfrm>
          <a:prstGeom prst="ellipse">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рямоугольник 2"/>
          <p:cNvSpPr/>
          <p:nvPr/>
        </p:nvSpPr>
        <p:spPr>
          <a:xfrm>
            <a:off x="251520" y="1772816"/>
            <a:ext cx="8758212" cy="923330"/>
          </a:xfrm>
          <a:prstGeom prst="rect">
            <a:avLst/>
          </a:prstGeom>
          <a:noFill/>
        </p:spPr>
        <p:txBody>
          <a:bodyPr wrap="square">
            <a:spAutoFit/>
          </a:bodyPr>
          <a:lstStyle/>
          <a:p>
            <a:pPr algn="ctr"/>
            <a:r>
              <a:rPr lang="ru-RU" sz="5400" dirty="0" smtClean="0">
                <a:solidFill>
                  <a:schemeClr val="tx1">
                    <a:lumMod val="85000"/>
                    <a:lumOff val="15000"/>
                  </a:schemeClr>
                </a:solidFill>
                <a:effectLst>
                  <a:outerShdw blurRad="38100" dist="38100" dir="2700000" algn="tl">
                    <a:srgbClr val="000000">
                      <a:alpha val="43137"/>
                    </a:srgbClr>
                  </a:outerShdw>
                </a:effectLst>
                <a:latin typeface="+mj-lt"/>
              </a:rPr>
              <a:t>Спасибо за внимание!</a:t>
            </a:r>
            <a:endParaRPr lang="ru-RU" sz="5400" dirty="0">
              <a:solidFill>
                <a:schemeClr val="tx1">
                  <a:lumMod val="85000"/>
                  <a:lumOff val="15000"/>
                </a:schemeClr>
              </a:solidFill>
              <a:effectLst>
                <a:outerShdw blurRad="38100" dist="38100" dir="2700000" algn="tl">
                  <a:srgbClr val="000000">
                    <a:alpha val="43137"/>
                  </a:srgbClr>
                </a:outerShdw>
              </a:effectLst>
              <a:latin typeface="+mj-lt"/>
            </a:endParaRPr>
          </a:p>
        </p:txBody>
      </p:sp>
      <p:pic>
        <p:nvPicPr>
          <p:cNvPr id="7" name="Picture 48" descr="C:\Users\123\Desktop\Безимени-1.png"/>
          <p:cNvPicPr>
            <a:picLocks noChangeAspect="1" noChangeArrowheads="1"/>
          </p:cNvPicPr>
          <p:nvPr/>
        </p:nvPicPr>
        <p:blipFill>
          <a:blip r:embed="rId2" cstate="print"/>
          <a:srcRect/>
          <a:stretch>
            <a:fillRect/>
          </a:stretch>
        </p:blipFill>
        <p:spPr bwMode="auto">
          <a:xfrm>
            <a:off x="-252536" y="5157192"/>
            <a:ext cx="2349500" cy="1392238"/>
          </a:xfrm>
          <a:prstGeom prst="rect">
            <a:avLst/>
          </a:prstGeom>
          <a:ln>
            <a:noFill/>
          </a:ln>
          <a:effectLst>
            <a:outerShdw blurRad="292100" dist="139700" dir="2700000" algn="tl" rotWithShape="0">
              <a:srgbClr val="333333">
                <a:alpha val="26000"/>
              </a:srgbClr>
            </a:outerShdw>
          </a:effectLst>
        </p:spPr>
      </p:pic>
    </p:spTree>
    <p:extLst>
      <p:ext uri="{BB962C8B-B14F-4D97-AF65-F5344CB8AC3E}">
        <p14:creationId xmlns:p14="http://schemas.microsoft.com/office/powerpoint/2010/main" val="361941624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500" fill="hold"/>
                                        <p:tgtEl>
                                          <p:spTgt spid="3"/>
                                        </p:tgtEl>
                                        <p:attrNameLst>
                                          <p:attrName>ppt_w</p:attrName>
                                        </p:attrNameLst>
                                      </p:cBhvr>
                                      <p:tavLst>
                                        <p:tav tm="0">
                                          <p:val>
                                            <p:fltVal val="0"/>
                                          </p:val>
                                        </p:tav>
                                        <p:tav tm="100000">
                                          <p:val>
                                            <p:strVal val="#ppt_w"/>
                                          </p:val>
                                        </p:tav>
                                      </p:tavLst>
                                    </p:anim>
                                    <p:anim calcmode="lin" valueType="num">
                                      <p:cBhvr>
                                        <p:cTn id="8" dur="1500" fill="hold"/>
                                        <p:tgtEl>
                                          <p:spTgt spid="3"/>
                                        </p:tgtEl>
                                        <p:attrNameLst>
                                          <p:attrName>ppt_h</p:attrName>
                                        </p:attrNameLst>
                                      </p:cBhvr>
                                      <p:tavLst>
                                        <p:tav tm="0">
                                          <p:val>
                                            <p:fltVal val="0"/>
                                          </p:val>
                                        </p:tav>
                                        <p:tav tm="100000">
                                          <p:val>
                                            <p:strVal val="#ppt_h"/>
                                          </p:val>
                                        </p:tav>
                                      </p:tavLst>
                                    </p:anim>
                                    <p:animEffect transition="in" filter="fade">
                                      <p:cBhvr>
                                        <p:cTn id="9"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31840" y="836712"/>
            <a:ext cx="5616624" cy="5170646"/>
          </a:xfrm>
          <a:prstGeom prst="rect">
            <a:avLst/>
          </a:prstGeom>
          <a:noFill/>
        </p:spPr>
        <p:txBody>
          <a:bodyPr wrap="square" rtlCol="0">
            <a:spAutoFit/>
          </a:bodyPr>
          <a:lstStyle/>
          <a:p>
            <a:pPr algn="ctr"/>
            <a:r>
              <a:rPr lang="ru-RU" sz="2200" b="1" dirty="0" smtClean="0"/>
              <a:t>Подача документов на получение электронной цифровой подписи в Удостоверяющий центр</a:t>
            </a:r>
            <a:endParaRPr lang="en-US" sz="2200" b="1" dirty="0" smtClean="0"/>
          </a:p>
          <a:p>
            <a:pPr algn="ctr"/>
            <a:endParaRPr lang="ru-RU" sz="2200" b="1" dirty="0" smtClean="0"/>
          </a:p>
          <a:p>
            <a:r>
              <a:rPr lang="ru-RU" sz="2200" b="1" i="1" dirty="0" smtClean="0"/>
              <a:t>Необходимые документы: </a:t>
            </a:r>
          </a:p>
          <a:p>
            <a:endParaRPr lang="ru-RU" sz="2200" dirty="0" smtClean="0"/>
          </a:p>
          <a:p>
            <a:pPr algn="just">
              <a:lnSpc>
                <a:spcPct val="150000"/>
              </a:lnSpc>
              <a:buFont typeface="Arial" pitchFamily="34" charset="0"/>
              <a:buChar char="•"/>
            </a:pPr>
            <a:r>
              <a:rPr lang="ru-RU" sz="2200" dirty="0" smtClean="0"/>
              <a:t>Заявление на выпуск сертификата ключа.</a:t>
            </a:r>
          </a:p>
          <a:p>
            <a:pPr algn="just">
              <a:lnSpc>
                <a:spcPct val="150000"/>
              </a:lnSpc>
              <a:buFont typeface="Arial" pitchFamily="34" charset="0"/>
              <a:buChar char="•"/>
            </a:pPr>
            <a:r>
              <a:rPr lang="ru-RU" sz="2200" dirty="0" smtClean="0"/>
              <a:t>Выписка из ЕГРЮЛ.</a:t>
            </a:r>
          </a:p>
          <a:p>
            <a:pPr algn="just">
              <a:buFont typeface="Arial" pitchFamily="34" charset="0"/>
              <a:buChar char="•"/>
            </a:pPr>
            <a:r>
              <a:rPr lang="ru-RU" sz="2200" dirty="0" smtClean="0"/>
              <a:t>Копия паспорта лица, на чье имя изготавливается сертификат ключа подписи.</a:t>
            </a:r>
          </a:p>
          <a:p>
            <a:pPr algn="just">
              <a:buFont typeface="Arial" pitchFamily="34" charset="0"/>
              <a:buChar char="•"/>
            </a:pPr>
            <a:r>
              <a:rPr lang="ru-RU" sz="2200" dirty="0" smtClean="0"/>
              <a:t>Документ о назначении руководителя либо доверенность на полномочного представителя.</a:t>
            </a:r>
            <a:endParaRPr lang="ru-RU" sz="2200" dirty="0"/>
          </a:p>
        </p:txBody>
      </p:sp>
      <p:pic>
        <p:nvPicPr>
          <p:cNvPr id="11266" name="Picture 2" descr="Paper Clip Art"/>
          <p:cNvPicPr>
            <a:picLocks noChangeAspect="1" noChangeArrowheads="1"/>
          </p:cNvPicPr>
          <p:nvPr/>
        </p:nvPicPr>
        <p:blipFill>
          <a:blip r:embed="rId2" cstate="print"/>
          <a:srcRect/>
          <a:stretch>
            <a:fillRect/>
          </a:stretch>
        </p:blipFill>
        <p:spPr bwMode="auto">
          <a:xfrm>
            <a:off x="179512" y="1052736"/>
            <a:ext cx="2056259" cy="2661566"/>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750">
        <p:push dir="u"/>
      </p:transition>
    </mc:Choice>
    <mc:Fallback xmlns="">
      <p:transition spd="slow">
        <p:push dir="u"/>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1840" y="836712"/>
            <a:ext cx="4968552" cy="3816429"/>
          </a:xfrm>
          <a:prstGeom prst="rect">
            <a:avLst/>
          </a:prstGeom>
          <a:noFill/>
        </p:spPr>
        <p:txBody>
          <a:bodyPr wrap="square" rtlCol="0">
            <a:spAutoFit/>
          </a:bodyPr>
          <a:lstStyle/>
          <a:p>
            <a:pPr algn="ctr"/>
            <a:r>
              <a:rPr lang="ru-RU" sz="2200" b="1" dirty="0" smtClean="0"/>
              <a:t>Получение электронной цифровой подписи</a:t>
            </a:r>
          </a:p>
          <a:p>
            <a:pPr algn="ctr"/>
            <a:endParaRPr lang="ru-RU" sz="2200" b="1" dirty="0" smtClean="0">
              <a:effectLst>
                <a:outerShdw blurRad="38100" dist="38100" dir="2700000" algn="tl">
                  <a:srgbClr val="000000">
                    <a:alpha val="43137"/>
                  </a:srgbClr>
                </a:outerShdw>
              </a:effectLst>
            </a:endParaRPr>
          </a:p>
          <a:p>
            <a:pPr algn="just">
              <a:buFont typeface="Arial" pitchFamily="34" charset="0"/>
              <a:buChar char="•"/>
            </a:pPr>
            <a:r>
              <a:rPr lang="ru-RU" sz="2200" dirty="0" smtClean="0"/>
              <a:t> ЭЦП, полученная для работы на федеральных электронных торговых площадках, применяется на всех пяти электронных площадках без ограничений.</a:t>
            </a:r>
          </a:p>
          <a:p>
            <a:pPr>
              <a:buFont typeface="Arial" pitchFamily="34" charset="0"/>
              <a:buChar char="•"/>
            </a:pPr>
            <a:endParaRPr lang="ru-RU" sz="2200" dirty="0" smtClean="0"/>
          </a:p>
          <a:p>
            <a:pPr algn="just">
              <a:buFont typeface="Arial" pitchFamily="34" charset="0"/>
              <a:buChar char="•"/>
            </a:pPr>
            <a:r>
              <a:rPr lang="ru-RU" sz="2200" dirty="0" smtClean="0"/>
              <a:t> Электронная цифровая подпись выдается сроком на 1 год.</a:t>
            </a:r>
            <a:endParaRPr lang="ru-RU" sz="2200" dirty="0"/>
          </a:p>
        </p:txBody>
      </p:sp>
      <p:pic>
        <p:nvPicPr>
          <p:cNvPr id="10242" name="Picture 2" descr="http://www.clker.com/cliparts/s/X/N/K/a/M/usb-hi.png"/>
          <p:cNvPicPr>
            <a:picLocks noChangeAspect="1" noChangeArrowheads="1"/>
          </p:cNvPicPr>
          <p:nvPr/>
        </p:nvPicPr>
        <p:blipFill>
          <a:blip r:embed="rId2" cstate="print"/>
          <a:srcRect/>
          <a:stretch>
            <a:fillRect/>
          </a:stretch>
        </p:blipFill>
        <p:spPr bwMode="auto">
          <a:xfrm>
            <a:off x="107504" y="1124746"/>
            <a:ext cx="2325617" cy="162018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59832" y="692696"/>
            <a:ext cx="5400600" cy="5509200"/>
          </a:xfrm>
          <a:prstGeom prst="rect">
            <a:avLst/>
          </a:prstGeom>
          <a:noFill/>
        </p:spPr>
        <p:txBody>
          <a:bodyPr wrap="square" rtlCol="0">
            <a:spAutoFit/>
          </a:bodyPr>
          <a:lstStyle/>
          <a:p>
            <a:pPr algn="ctr"/>
            <a:r>
              <a:rPr lang="ru-RU" sz="2200" b="1" dirty="0" smtClean="0"/>
              <a:t>Аккредитация на электронной торговой площадке</a:t>
            </a:r>
          </a:p>
          <a:p>
            <a:endParaRPr lang="ru-RU" sz="2200" dirty="0" smtClean="0"/>
          </a:p>
          <a:p>
            <a:r>
              <a:rPr lang="ru-RU" sz="2200" b="1" i="1" dirty="0" smtClean="0"/>
              <a:t>Необходимые документы:</a:t>
            </a:r>
          </a:p>
          <a:p>
            <a:endParaRPr lang="ru-RU" sz="2200" b="1" i="1" dirty="0" smtClean="0"/>
          </a:p>
          <a:p>
            <a:pPr algn="just">
              <a:buFont typeface="Arial" pitchFamily="34" charset="0"/>
              <a:buChar char="•"/>
            </a:pPr>
            <a:r>
              <a:rPr lang="ru-RU" sz="2200" dirty="0" smtClean="0"/>
              <a:t> Оригинал выписки из ЕГРЮЛ.</a:t>
            </a:r>
          </a:p>
          <a:p>
            <a:pPr algn="just">
              <a:buFont typeface="Arial" pitchFamily="34" charset="0"/>
              <a:buChar char="•"/>
            </a:pPr>
            <a:r>
              <a:rPr lang="ru-RU" sz="2200" dirty="0" smtClean="0"/>
              <a:t> Все страницы Устава организации.</a:t>
            </a:r>
          </a:p>
          <a:p>
            <a:pPr algn="just">
              <a:buFont typeface="Arial" pitchFamily="34" charset="0"/>
              <a:buChar char="•"/>
            </a:pPr>
            <a:r>
              <a:rPr lang="ru-RU" sz="2200" dirty="0" smtClean="0"/>
              <a:t> Документ, подтверждающий полномочия руководителя.</a:t>
            </a:r>
          </a:p>
          <a:p>
            <a:pPr algn="just">
              <a:buFont typeface="Arial" pitchFamily="34" charset="0"/>
              <a:buChar char="•"/>
            </a:pPr>
            <a:r>
              <a:rPr lang="ru-RU" sz="2200" dirty="0" smtClean="0"/>
              <a:t>Решение об одобрении крупных сделок с указанием сведений о максимальной сумме сделки.</a:t>
            </a:r>
          </a:p>
          <a:p>
            <a:pPr algn="just">
              <a:buFont typeface="Arial" pitchFamily="34" charset="0"/>
              <a:buChar char="•"/>
            </a:pPr>
            <a:r>
              <a:rPr lang="ru-RU" sz="2200" dirty="0" smtClean="0"/>
              <a:t> Если действия на площадке проводит не руководитель, на площадку необходимо загрузить документ, подтверждающий полномочия представителя</a:t>
            </a:r>
            <a:endParaRPr lang="ru-RU" sz="2200" dirty="0"/>
          </a:p>
        </p:txBody>
      </p:sp>
      <p:pic>
        <p:nvPicPr>
          <p:cNvPr id="9218" name="Picture 2" descr="Laptop Outline Clip Art"/>
          <p:cNvPicPr>
            <a:picLocks noChangeAspect="1" noChangeArrowheads="1"/>
          </p:cNvPicPr>
          <p:nvPr/>
        </p:nvPicPr>
        <p:blipFill>
          <a:blip r:embed="rId2" cstate="print"/>
          <a:srcRect/>
          <a:stretch>
            <a:fillRect/>
          </a:stretch>
        </p:blipFill>
        <p:spPr bwMode="auto">
          <a:xfrm>
            <a:off x="24926" y="927016"/>
            <a:ext cx="2419469" cy="252028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771800" y="986691"/>
            <a:ext cx="2705100" cy="787400"/>
          </a:xfrm>
          <a:prstGeom prst="rect">
            <a:avLst/>
          </a:prstGeom>
          <a:ln>
            <a:noFill/>
          </a:ln>
          <a:effectLst>
            <a:outerShdw blurRad="292100" dist="139700" dir="2700000" algn="tl" rotWithShape="0">
              <a:srgbClr val="333333">
                <a:alpha val="65000"/>
              </a:srgbClr>
            </a:outerShdw>
          </a:effectLst>
        </p:spPr>
      </p:pic>
      <p:sp>
        <p:nvSpPr>
          <p:cNvPr id="4" name="Прямоугольник 3"/>
          <p:cNvSpPr/>
          <p:nvPr/>
        </p:nvSpPr>
        <p:spPr>
          <a:xfrm>
            <a:off x="0" y="836712"/>
            <a:ext cx="2637004" cy="2800767"/>
          </a:xfrm>
          <a:prstGeom prst="rect">
            <a:avLst/>
          </a:prstGeom>
        </p:spPr>
        <p:txBody>
          <a:bodyPr wrap="none">
            <a:spAutoFit/>
          </a:bodyPr>
          <a:lstStyle/>
          <a:p>
            <a:r>
              <a:rPr lang="ru-RU" sz="2200" b="1" dirty="0" smtClean="0">
                <a:effectLst>
                  <a:outerShdw blurRad="38100" dist="38100" dir="2700000" algn="tl">
                    <a:srgbClr val="000000">
                      <a:alpha val="43137"/>
                    </a:srgbClr>
                  </a:outerShdw>
                </a:effectLst>
              </a:rPr>
              <a:t>Уполномоченные </a:t>
            </a:r>
          </a:p>
          <a:p>
            <a:r>
              <a:rPr lang="ru-RU" sz="2200" b="1" dirty="0" smtClean="0">
                <a:effectLst>
                  <a:outerShdw blurRad="38100" dist="38100" dir="2700000" algn="tl">
                    <a:srgbClr val="000000">
                      <a:alpha val="43137"/>
                    </a:srgbClr>
                  </a:outerShdw>
                </a:effectLst>
              </a:rPr>
              <a:t>Федеральным </a:t>
            </a:r>
          </a:p>
          <a:p>
            <a:r>
              <a:rPr lang="ru-RU" sz="2200" b="1" dirty="0" smtClean="0">
                <a:effectLst>
                  <a:outerShdw blurRad="38100" dist="38100" dir="2700000" algn="tl">
                    <a:srgbClr val="000000">
                      <a:alpha val="43137"/>
                    </a:srgbClr>
                  </a:outerShdw>
                </a:effectLst>
              </a:rPr>
              <a:t>законодательством</a:t>
            </a:r>
            <a:endParaRPr lang="en-US" sz="2200" b="1" dirty="0" smtClean="0">
              <a:effectLst>
                <a:outerShdw blurRad="38100" dist="38100" dir="2700000" algn="tl">
                  <a:srgbClr val="000000">
                    <a:alpha val="43137"/>
                  </a:srgbClr>
                </a:outerShdw>
              </a:effectLst>
            </a:endParaRPr>
          </a:p>
          <a:p>
            <a:r>
              <a:rPr lang="ru-RU" sz="2200" b="1" dirty="0">
                <a:effectLst>
                  <a:outerShdw blurRad="38100" dist="38100" dir="2700000" algn="tl">
                    <a:srgbClr val="000000">
                      <a:alpha val="43137"/>
                    </a:srgbClr>
                  </a:outerShdw>
                </a:effectLst>
              </a:rPr>
              <a:t>электронные </a:t>
            </a:r>
            <a:endParaRPr lang="en-US" sz="2200" b="1" dirty="0" smtClean="0">
              <a:effectLst>
                <a:outerShdw blurRad="38100" dist="38100" dir="2700000" algn="tl">
                  <a:srgbClr val="000000">
                    <a:alpha val="43137"/>
                  </a:srgbClr>
                </a:outerShdw>
              </a:effectLst>
            </a:endParaRPr>
          </a:p>
          <a:p>
            <a:r>
              <a:rPr lang="ru-RU" sz="2200" b="1" dirty="0" smtClean="0">
                <a:effectLst>
                  <a:outerShdw blurRad="38100" dist="38100" dir="2700000" algn="tl">
                    <a:srgbClr val="000000">
                      <a:alpha val="43137"/>
                    </a:srgbClr>
                  </a:outerShdw>
                </a:effectLst>
              </a:rPr>
              <a:t>торговые </a:t>
            </a:r>
            <a:endParaRPr lang="en-US" sz="2200" b="1" dirty="0" smtClean="0">
              <a:effectLst>
                <a:outerShdw blurRad="38100" dist="38100" dir="2700000" algn="tl">
                  <a:srgbClr val="000000">
                    <a:alpha val="43137"/>
                  </a:srgbClr>
                </a:outerShdw>
              </a:effectLst>
            </a:endParaRPr>
          </a:p>
          <a:p>
            <a:r>
              <a:rPr lang="ru-RU" sz="2200" b="1" dirty="0" smtClean="0">
                <a:effectLst>
                  <a:outerShdw blurRad="38100" dist="38100" dir="2700000" algn="tl">
                    <a:srgbClr val="000000">
                      <a:alpha val="43137"/>
                    </a:srgbClr>
                  </a:outerShdw>
                </a:effectLst>
              </a:rPr>
              <a:t>площадки</a:t>
            </a:r>
            <a:endParaRPr lang="ru-RU" sz="2200" b="1" dirty="0">
              <a:effectLst>
                <a:outerShdw blurRad="38100" dist="38100" dir="2700000" algn="tl">
                  <a:srgbClr val="000000">
                    <a:alpha val="43137"/>
                  </a:srgbClr>
                </a:outerShdw>
              </a:effectLst>
            </a:endParaRPr>
          </a:p>
          <a:p>
            <a:endParaRPr lang="ru-RU" sz="2200" dirty="0"/>
          </a:p>
          <a:p>
            <a:endParaRPr lang="ru-RU" sz="2200"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144" y="4507565"/>
            <a:ext cx="2717800" cy="876300"/>
          </a:xfrm>
          <a:prstGeom prst="rect">
            <a:avLst/>
          </a:prstGeom>
          <a:ln>
            <a:noFill/>
          </a:ln>
          <a:effectLst>
            <a:outerShdw blurRad="292100" dist="139700" dir="2700000" algn="tl" rotWithShape="0">
              <a:srgbClr val="333333">
                <a:alpha val="65000"/>
              </a:srgbClr>
            </a:outerShdw>
          </a:effectLst>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71800" y="4507565"/>
            <a:ext cx="2692400" cy="838200"/>
          </a:xfrm>
          <a:prstGeom prst="rect">
            <a:avLst/>
          </a:prstGeom>
          <a:ln>
            <a:noFill/>
          </a:ln>
          <a:effectLst>
            <a:outerShdw blurRad="292100" dist="139700" dir="2700000" algn="tl" rotWithShape="0">
              <a:srgbClr val="333333">
                <a:alpha val="65000"/>
              </a:srgbClr>
            </a:outerShdw>
          </a:effectLst>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5976" y="2713661"/>
            <a:ext cx="2679700" cy="838200"/>
          </a:xfrm>
          <a:prstGeom prst="rect">
            <a:avLst/>
          </a:prstGeom>
          <a:ln>
            <a:noFill/>
          </a:ln>
          <a:effectLst>
            <a:outerShdw blurRad="292100" dist="139700" dir="2700000" algn="tl" rotWithShape="0">
              <a:srgbClr val="333333">
                <a:alpha val="65000"/>
              </a:srgbClr>
            </a:outerShdw>
          </a:effectLst>
        </p:spPr>
      </p:pic>
      <p:pic>
        <p:nvPicPr>
          <p:cNvPr id="8" name="Рисунок 7"/>
          <p:cNvPicPr>
            <a:picLocks noChangeAspect="1"/>
          </p:cNvPicPr>
          <p:nvPr/>
        </p:nvPicPr>
        <p:blipFill rotWithShape="1">
          <a:blip r:embed="rId6">
            <a:extLst>
              <a:ext uri="{28A0092B-C50C-407E-A947-70E740481C1C}">
                <a14:useLocalDpi xmlns:a14="http://schemas.microsoft.com/office/drawing/2010/main" val="0"/>
              </a:ext>
            </a:extLst>
          </a:blip>
          <a:srcRect l="731" t="3088" r="1" b="6523"/>
          <a:stretch/>
        </p:blipFill>
        <p:spPr>
          <a:xfrm>
            <a:off x="5868144" y="1032497"/>
            <a:ext cx="2861816" cy="79208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3927454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15816" y="764704"/>
            <a:ext cx="5904656" cy="2462213"/>
          </a:xfrm>
          <a:prstGeom prst="rect">
            <a:avLst/>
          </a:prstGeom>
          <a:noFill/>
        </p:spPr>
        <p:txBody>
          <a:bodyPr wrap="square" rtlCol="0">
            <a:spAutoFit/>
          </a:bodyPr>
          <a:lstStyle/>
          <a:p>
            <a:r>
              <a:rPr lang="ru-RU" sz="2200" dirty="0" smtClean="0"/>
              <a:t>Наряду с уполномоченными Федеральным законодательством торговыми площадками, на сайте Минэкономразвития России </a:t>
            </a:r>
            <a:r>
              <a:rPr lang="en-US" sz="2200" dirty="0" smtClean="0">
                <a:hlinkClick r:id="rId2"/>
              </a:rPr>
              <a:t>www.economy.gov.ru</a:t>
            </a:r>
            <a:r>
              <a:rPr lang="en-US" sz="2200" dirty="0" smtClean="0"/>
              <a:t> </a:t>
            </a:r>
            <a:r>
              <a:rPr lang="ru-RU" sz="2200" dirty="0" smtClean="0"/>
              <a:t>представлен перечень</a:t>
            </a:r>
          </a:p>
          <a:p>
            <a:r>
              <a:rPr lang="ru-RU" sz="2200" dirty="0" smtClean="0"/>
              <a:t>из 34 электронных площадок, в отношении которых принято решение о соответствии установленным Требованиям.</a:t>
            </a:r>
            <a:endParaRPr lang="ru-RU" sz="2200" dirty="0"/>
          </a:p>
        </p:txBody>
      </p:sp>
      <p:pic>
        <p:nvPicPr>
          <p:cNvPr id="3" name="Рисунок 2"/>
          <p:cNvPicPr>
            <a:picLocks noChangeAspect="1"/>
          </p:cNvPicPr>
          <p:nvPr/>
        </p:nvPicPr>
        <p:blipFill rotWithShape="1">
          <a:blip r:embed="rId3" cstate="print">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l="17513" r="16811"/>
          <a:stretch/>
        </p:blipFill>
        <p:spPr>
          <a:xfrm>
            <a:off x="6805747" y="4077072"/>
            <a:ext cx="2014726" cy="1993974"/>
          </a:xfrm>
          <a:prstGeom prst="rect">
            <a:avLst/>
          </a:prstGeom>
        </p:spPr>
      </p:pic>
    </p:spTree>
    <p:extLst>
      <p:ext uri="{BB962C8B-B14F-4D97-AF65-F5344CB8AC3E}">
        <p14:creationId xmlns:p14="http://schemas.microsoft.com/office/powerpoint/2010/main" val="1454775295"/>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47864" y="836712"/>
            <a:ext cx="4968552" cy="4493538"/>
          </a:xfrm>
          <a:prstGeom prst="rect">
            <a:avLst/>
          </a:prstGeom>
          <a:noFill/>
        </p:spPr>
        <p:txBody>
          <a:bodyPr wrap="square" rtlCol="0">
            <a:spAutoFit/>
          </a:bodyPr>
          <a:lstStyle/>
          <a:p>
            <a:pPr algn="ctr"/>
            <a:r>
              <a:rPr lang="ru-RU" sz="2200" b="1" dirty="0" smtClean="0"/>
              <a:t>Получение аккредитации</a:t>
            </a:r>
          </a:p>
          <a:p>
            <a:endParaRPr lang="ru-RU" sz="2200" dirty="0" smtClean="0"/>
          </a:p>
          <a:p>
            <a:pPr algn="just">
              <a:buFont typeface="Arial" pitchFamily="34" charset="0"/>
              <a:buChar char="•"/>
            </a:pPr>
            <a:r>
              <a:rPr lang="ru-RU" sz="2200" dirty="0" smtClean="0"/>
              <a:t> Действительна в течение 3 лет.</a:t>
            </a:r>
          </a:p>
          <a:p>
            <a:pPr algn="just">
              <a:buFont typeface="Arial" pitchFamily="34" charset="0"/>
              <a:buChar char="•"/>
            </a:pPr>
            <a:endParaRPr lang="ru-RU" sz="2200" dirty="0" smtClean="0"/>
          </a:p>
          <a:p>
            <a:pPr algn="just">
              <a:buFont typeface="Arial" pitchFamily="34" charset="0"/>
              <a:buChar char="•"/>
            </a:pPr>
            <a:r>
              <a:rPr lang="ru-RU" sz="2200" dirty="0" smtClean="0"/>
              <a:t> За 6 месяцев до ее окончания участник вправе подать заявку на </a:t>
            </a:r>
            <a:r>
              <a:rPr lang="ru-RU" sz="2200" dirty="0" err="1" smtClean="0"/>
              <a:t>переаккредитацию</a:t>
            </a:r>
            <a:r>
              <a:rPr lang="ru-RU" sz="2200" dirty="0" smtClean="0"/>
              <a:t>.</a:t>
            </a:r>
          </a:p>
          <a:p>
            <a:pPr algn="just">
              <a:buFont typeface="Arial" pitchFamily="34" charset="0"/>
              <a:buChar char="•"/>
            </a:pPr>
            <a:endParaRPr lang="ru-RU" sz="2200" dirty="0" smtClean="0"/>
          </a:p>
          <a:p>
            <a:pPr algn="just">
              <a:buFont typeface="Arial" pitchFamily="34" charset="0"/>
              <a:buChar char="•"/>
            </a:pPr>
            <a:r>
              <a:rPr lang="ru-RU" sz="2200" dirty="0" smtClean="0"/>
              <a:t> Участник размещения заказа не имеет права подавать заявки на аукционы, проходящие через электронные торговые площадки, за 3 месяца до окончания аккредитации. </a:t>
            </a:r>
            <a:endParaRPr lang="ru-RU" sz="22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2696"/>
            <a:ext cx="2592288" cy="2592288"/>
          </a:xfrm>
          <a:prstGeom prst="rect">
            <a:avLst/>
          </a:prstGeom>
          <a:effectLst>
            <a:outerShdw blurRad="38100" dist="38100" dir="2700000" algn="tl" rotWithShape="0">
              <a:schemeClr val="bg1">
                <a:alpha val="40000"/>
              </a:schemeClr>
            </a:outerShdw>
          </a:effec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59832" y="692696"/>
            <a:ext cx="5416773" cy="5509200"/>
          </a:xfrm>
          <a:prstGeom prst="rect">
            <a:avLst/>
          </a:prstGeom>
          <a:noFill/>
        </p:spPr>
        <p:txBody>
          <a:bodyPr wrap="square" rtlCol="0">
            <a:spAutoFit/>
          </a:bodyPr>
          <a:lstStyle/>
          <a:p>
            <a:pPr algn="ctr"/>
            <a:r>
              <a:rPr lang="ru-RU" sz="2200" b="1" dirty="0" smtClean="0"/>
              <a:t>Внесение залога</a:t>
            </a:r>
          </a:p>
          <a:p>
            <a:pPr algn="just"/>
            <a:endParaRPr lang="ru-RU" sz="2200" b="1" dirty="0" smtClean="0"/>
          </a:p>
          <a:p>
            <a:pPr algn="just"/>
            <a:r>
              <a:rPr lang="ru-RU" sz="2200" dirty="0" smtClean="0"/>
              <a:t>Чтобы подать заявку на тендер, необходимо иметь средства, достаточные для обеспечения заявки на счету электронной площадки. После подачи заявки на участие средства блокируются на счете, блокировка снимается при выходе из аукциона.</a:t>
            </a:r>
          </a:p>
          <a:p>
            <a:pPr algn="just"/>
            <a:endParaRPr lang="ru-RU" sz="2200" dirty="0" smtClean="0"/>
          </a:p>
          <a:p>
            <a:pPr algn="just"/>
            <a:r>
              <a:rPr lang="ru-RU" sz="2200" dirty="0" smtClean="0"/>
              <a:t>При разблокировании средства остаются на том же счете на электронной площадке. Их можно использовать при подаче заявки на другой аукцион. Для возврата на расчетный счет компании нужно оформить заявление на возврат.</a:t>
            </a:r>
            <a:endParaRPr lang="ru-RU" sz="2200" dirty="0"/>
          </a:p>
        </p:txBody>
      </p:sp>
      <p:pic>
        <p:nvPicPr>
          <p:cNvPr id="7170" name="Picture 2" descr="Pile Of Coins Clip Art"/>
          <p:cNvPicPr>
            <a:picLocks noChangeAspect="1" noChangeArrowheads="1"/>
          </p:cNvPicPr>
          <p:nvPr/>
        </p:nvPicPr>
        <p:blipFill>
          <a:blip r:embed="rId2" cstate="print"/>
          <a:srcRect/>
          <a:stretch>
            <a:fillRect/>
          </a:stretch>
        </p:blipFill>
        <p:spPr bwMode="auto">
          <a:xfrm>
            <a:off x="19806" y="1052736"/>
            <a:ext cx="2563141" cy="1800200"/>
          </a:xfrm>
          <a:prstGeom prst="rect">
            <a:avLst/>
          </a:prstGeom>
          <a:noFill/>
          <a:effectLst>
            <a:outerShdw blurRad="50800" dist="38100" dir="2700000" algn="tl" rotWithShape="0">
              <a:schemeClr val="bg1">
                <a:alpha val="40000"/>
              </a:schemeClr>
            </a:outerShdw>
          </a:effectLst>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15816" y="620688"/>
            <a:ext cx="5688632" cy="5509200"/>
          </a:xfrm>
          <a:prstGeom prst="rect">
            <a:avLst/>
          </a:prstGeom>
          <a:noFill/>
        </p:spPr>
        <p:txBody>
          <a:bodyPr wrap="square" rtlCol="0">
            <a:spAutoFit/>
          </a:bodyPr>
          <a:lstStyle/>
          <a:p>
            <a:pPr algn="ctr"/>
            <a:r>
              <a:rPr lang="ru-RU" sz="2200" b="1" dirty="0" smtClean="0"/>
              <a:t>Подача заявки на тендер</a:t>
            </a:r>
          </a:p>
          <a:p>
            <a:pPr algn="ctr"/>
            <a:endParaRPr lang="ru-RU" sz="2200" b="1" dirty="0" smtClean="0"/>
          </a:p>
          <a:p>
            <a:pPr algn="just"/>
            <a:r>
              <a:rPr lang="ru-RU" sz="2200" b="1" i="1" dirty="0" smtClean="0"/>
              <a:t>Первая часть заявки должна быть анонимной и содержать:</a:t>
            </a:r>
          </a:p>
          <a:p>
            <a:pPr algn="just">
              <a:buFont typeface="Arial" pitchFamily="34" charset="0"/>
              <a:buChar char="•"/>
            </a:pPr>
            <a:r>
              <a:rPr lang="ru-RU" sz="2200" dirty="0" smtClean="0"/>
              <a:t> Информацию о предоставляемом товаре, согласие участника на поставку товара на условиях, предусмотренных в документации.</a:t>
            </a:r>
          </a:p>
          <a:p>
            <a:pPr algn="just">
              <a:buFont typeface="Arial" pitchFamily="34" charset="0"/>
              <a:buChar char="•"/>
            </a:pPr>
            <a:r>
              <a:rPr lang="ru-RU" sz="2200" dirty="0" smtClean="0"/>
              <a:t>Копию паспорта лица, на чье имя изготавливается сертификат ключа подписи.</a:t>
            </a:r>
          </a:p>
          <a:p>
            <a:pPr algn="just">
              <a:buFont typeface="Arial" pitchFamily="34" charset="0"/>
              <a:buChar char="•"/>
            </a:pPr>
            <a:r>
              <a:rPr lang="ru-RU" sz="2200" dirty="0" smtClean="0"/>
              <a:t> Документ о назначении руководителя.</a:t>
            </a:r>
          </a:p>
          <a:p>
            <a:pPr algn="just">
              <a:buFont typeface="Arial" pitchFamily="34" charset="0"/>
              <a:buChar char="•"/>
            </a:pPr>
            <a:endParaRPr lang="ru-RU" sz="2200" b="1" i="1" dirty="0" smtClean="0"/>
          </a:p>
          <a:p>
            <a:pPr algn="just"/>
            <a:r>
              <a:rPr lang="ru-RU" sz="2200" b="1" i="1" dirty="0" smtClean="0"/>
              <a:t>Вторая часть заявки должна содержать: </a:t>
            </a:r>
          </a:p>
          <a:p>
            <a:pPr algn="just">
              <a:buFont typeface="Arial" pitchFamily="34" charset="0"/>
              <a:buChar char="•"/>
            </a:pPr>
            <a:r>
              <a:rPr lang="ru-RU" sz="2200" dirty="0" smtClean="0"/>
              <a:t> Сведения об участнике размещения заказа.</a:t>
            </a:r>
          </a:p>
          <a:p>
            <a:pPr algn="just">
              <a:buFont typeface="Arial" pitchFamily="34" charset="0"/>
              <a:buChar char="•"/>
            </a:pPr>
            <a:r>
              <a:rPr lang="ru-RU" sz="2200" dirty="0" smtClean="0"/>
              <a:t> Отсканированные документы, предусмотренные тендером.</a:t>
            </a:r>
            <a:endParaRPr lang="ru-RU" sz="2200" dirty="0"/>
          </a:p>
        </p:txBody>
      </p:sp>
      <p:pic>
        <p:nvPicPr>
          <p:cNvPr id="6146" name="Picture 2" descr="Paper Form With Ballpoint Clip Art"/>
          <p:cNvPicPr>
            <a:picLocks noChangeAspect="1" noChangeArrowheads="1"/>
          </p:cNvPicPr>
          <p:nvPr/>
        </p:nvPicPr>
        <p:blipFill>
          <a:blip r:embed="rId2" cstate="print"/>
          <a:srcRect/>
          <a:stretch>
            <a:fillRect/>
          </a:stretch>
        </p:blipFill>
        <p:spPr bwMode="auto">
          <a:xfrm>
            <a:off x="251520" y="1052736"/>
            <a:ext cx="2257425" cy="2828925"/>
          </a:xfrm>
          <a:prstGeom prst="rect">
            <a:avLst/>
          </a:prstGeom>
          <a:noFill/>
          <a:effectLst>
            <a:outerShdw blurRad="50800" dist="50800" dir="5400000" algn="ctr" rotWithShape="0">
              <a:schemeClr val="bg1"/>
            </a:outerShdw>
          </a:effec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Рама">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Рама">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Рама">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TC103457444[[fn=Основа]]</Template>
  <TotalTime>150</TotalTime>
  <Words>648</Words>
  <Application>Microsoft Office PowerPoint</Application>
  <PresentationFormat>Экран (4:3)</PresentationFormat>
  <Paragraphs>88</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Corbel</vt:lpstr>
      <vt:lpstr>Wingdings 2</vt:lpstr>
      <vt:lpstr>Рама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Anna</cp:lastModifiedBy>
  <cp:revision>24</cp:revision>
  <dcterms:modified xsi:type="dcterms:W3CDTF">2014-05-19T07:14:38Z</dcterms:modified>
</cp:coreProperties>
</file>